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3"/>
    <p:sldId id="302" r:id="rId4"/>
    <p:sldId id="258" r:id="rId5"/>
    <p:sldId id="261" r:id="rId6"/>
    <p:sldId id="290" r:id="rId7"/>
    <p:sldId id="321" r:id="rId8"/>
    <p:sldId id="283" r:id="rId9"/>
    <p:sldId id="291" r:id="rId10"/>
    <p:sldId id="322" r:id="rId11"/>
    <p:sldId id="284" r:id="rId12"/>
    <p:sldId id="294" r:id="rId13"/>
    <p:sldId id="292" r:id="rId14"/>
    <p:sldId id="295" r:id="rId15"/>
    <p:sldId id="293" r:id="rId16"/>
    <p:sldId id="296" r:id="rId17"/>
    <p:sldId id="297" r:id="rId18"/>
    <p:sldId id="298" r:id="rId19"/>
    <p:sldId id="299" r:id="rId20"/>
    <p:sldId id="300" r:id="rId21"/>
    <p:sldId id="262" r:id="rId22"/>
    <p:sldId id="301" r:id="rId23"/>
    <p:sldId id="26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3.jpeg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4.jpeg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2.pn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2.pn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0"/>
          <a:stretch>
            <a:fillRect/>
          </a:stretch>
        </p:blipFill>
        <p:spPr>
          <a:xfrm>
            <a:off x="1136" y="3002508"/>
            <a:ext cx="12190863" cy="3884836"/>
          </a:xfrm>
          <a:prstGeom prst="rect">
            <a:avLst/>
          </a:prstGeom>
        </p:spPr>
      </p:pic>
      <p:sp>
        <p:nvSpPr>
          <p:cNvPr id="11" name="Subtitle 2"/>
          <p:cNvSpPr txBox="1"/>
          <p:nvPr/>
        </p:nvSpPr>
        <p:spPr>
          <a:xfrm>
            <a:off x="13647" y="738120"/>
            <a:ext cx="12191999" cy="2901202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vert="horz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 panose="05000000000000000000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4400" b="1" dirty="0" smtClean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927" y="1"/>
            <a:ext cx="4767041" cy="748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278" y="611883"/>
            <a:ext cx="8188657" cy="302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8120"/>
            <a:ext cx="3790950" cy="1885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401050" y="748335"/>
            <a:ext cx="3790950" cy="1885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" t="2374" r="3134" b="67656"/>
          <a:stretch>
            <a:fillRect/>
          </a:stretch>
        </p:blipFill>
        <p:spPr>
          <a:xfrm>
            <a:off x="0" y="0"/>
            <a:ext cx="12192000" cy="11462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083590" y="655655"/>
            <a:ext cx="404241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b="1" i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(Từ thế kỷ XV đến đầu thế kỷ XVIII)</a:t>
            </a:r>
            <a:endParaRPr lang="en-US" sz="2000" b="1" i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232785" y="231775"/>
            <a:ext cx="2800985" cy="62865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THƯỜNG THỨC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MĨ THUẬT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04890" y="167640"/>
            <a:ext cx="5377815" cy="51498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SƠ LƯỢC VỀ MĨ THUẬT THỜI LÊ</a:t>
            </a:r>
            <a:endParaRPr lang="en-US" sz="25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53" b="3099"/>
          <a:stretch>
            <a:fillRect/>
          </a:stretch>
        </p:blipFill>
        <p:spPr>
          <a:xfrm>
            <a:off x="0" y="3567448"/>
            <a:ext cx="12189855" cy="3290552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1938656" y="1343660"/>
            <a:ext cx="8312150" cy="7835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5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II - SƠ LƯỢC VỀ MĨ THUẬT THỜI LÊ</a:t>
            </a:r>
            <a:endParaRPr lang="en-US" altLang="zh-CN" sz="45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1732280" y="2127250"/>
            <a:ext cx="10022205" cy="7067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/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Nghệ thuật điêu khắc và chạm khắc trang trí</a:t>
            </a:r>
            <a:endParaRPr lang="en-US" altLang="zh-CN" sz="4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2712085" y="2834005"/>
            <a:ext cx="9300210" cy="37846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/>
            <a:r>
              <a:rPr lang="en-US" altLang="zh-CN" sz="40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a) Điêu khắc</a:t>
            </a:r>
            <a:endParaRPr lang="en-US" altLang="zh-CN" sz="4000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altLang="zh-CN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Những pho tượng đá tạc người và các con con vật ở khu lăng miếu Lam Kinh.</a:t>
            </a:r>
            <a:endParaRPr lang="en-US" altLang="zh-CN" sz="4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altLang="zh-CN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Kinh đô Thăng Long có các bệ rồng ở điện Kính thiên, thành bậc đàn Nam Giao, thành bậc ở Văn Miếu...</a:t>
            </a:r>
            <a:endParaRPr lang="en-US" altLang="zh-CN" sz="4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" t="2374" r="3134" b="67656"/>
          <a:stretch>
            <a:fillRect/>
          </a:stretch>
        </p:blipFill>
        <p:spPr>
          <a:xfrm>
            <a:off x="0" y="0"/>
            <a:ext cx="12192000" cy="11462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083590" y="655655"/>
            <a:ext cx="404241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b="1" i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(Từ thế kỷ XV đến đầu thế kỷ XVIII)</a:t>
            </a:r>
            <a:endParaRPr lang="en-US" sz="2000" b="1" i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232785" y="231775"/>
            <a:ext cx="2800985" cy="62865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THƯỜNG THỨC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MĨ THUẬT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04890" y="167640"/>
            <a:ext cx="5377815" cy="51498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SƠ LƯỢC VỀ MĨ THUẬT THỜI LÊ</a:t>
            </a:r>
            <a:endParaRPr lang="en-US" sz="25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53" b="3099"/>
          <a:stretch>
            <a:fillRect/>
          </a:stretch>
        </p:blipFill>
        <p:spPr>
          <a:xfrm>
            <a:off x="0" y="3567448"/>
            <a:ext cx="12189855" cy="3290552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1938656" y="1343660"/>
            <a:ext cx="8312150" cy="7835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5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II - SƠ LƯỢC VỀ MĨ THUẬT THỜI LÊ</a:t>
            </a:r>
            <a:endParaRPr lang="en-US" altLang="zh-CN" sz="45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1732280" y="2127250"/>
            <a:ext cx="10022205" cy="7067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/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Nghệ thuật điêu khắc và chạm khắc trang trí</a:t>
            </a:r>
            <a:endParaRPr lang="en-US" altLang="zh-CN" sz="4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2712085" y="2834005"/>
            <a:ext cx="9300210" cy="37846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/>
            <a:r>
              <a:rPr lang="en-US" altLang="zh-CN" sz="40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a) Điêu khắc</a:t>
            </a:r>
            <a:endParaRPr lang="en-US" altLang="zh-CN" sz="4000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altLang="zh-CN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Một số pho tượng đẹp còn lại đến ngày nay là </a:t>
            </a:r>
            <a:r>
              <a:rPr lang="en-US" altLang="zh-CN" sz="40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tượng Phật Bà Quan Âm nghìn mắt nghìn tay, tượng Quan Âm Thiên Phủ, tượng Hoàng hậu, vua Lê Thần Tông, tượng Phật nhập Nát bàn...</a:t>
            </a:r>
            <a:endParaRPr lang="en-US" altLang="zh-CN" sz="4000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0">
              <a:schemeClr val="accent2">
                <a:lumMod val="75000"/>
              </a:schemeClr>
            </a:gs>
            <a:gs pos="100000">
              <a:schemeClr val="accent2">
                <a:lumMod val="75000"/>
              </a:schemeClr>
            </a:gs>
            <a:gs pos="75000">
              <a:srgbClr val="FFC000"/>
            </a:gs>
            <a:gs pos="26000">
              <a:srgbClr val="FFC000"/>
            </a:gs>
            <a:gs pos="100000">
              <a:schemeClr val="accent2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lang="en-US" b="1"/>
              <a:t>Một số công trình điêu khắc thời Lê</a:t>
            </a:r>
            <a:endParaRPr lang="en-US" b="1"/>
          </a:p>
        </p:txBody>
      </p:sp>
      <p:sp>
        <p:nvSpPr>
          <p:cNvPr id="4" name="Title 4"/>
          <p:cNvSpPr>
            <a:spLocks noGrp="1"/>
          </p:cNvSpPr>
          <p:nvPr/>
        </p:nvSpPr>
        <p:spPr>
          <a:xfrm>
            <a:off x="0" y="5424805"/>
            <a:ext cx="5908675" cy="1069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b="1" i="1"/>
              <a:t>Rồng đá ở  Điện Kính Thiên</a:t>
            </a:r>
            <a:endParaRPr lang="en-US" sz="3500" b="1" i="1"/>
          </a:p>
        </p:txBody>
      </p:sp>
      <p:sp>
        <p:nvSpPr>
          <p:cNvPr id="6" name="Title 4"/>
          <p:cNvSpPr>
            <a:spLocks noGrp="1"/>
          </p:cNvSpPr>
          <p:nvPr/>
        </p:nvSpPr>
        <p:spPr>
          <a:xfrm>
            <a:off x="6644005" y="5391785"/>
            <a:ext cx="5271135" cy="1102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b="1" i="1"/>
              <a:t>Tượng đá ở Khu Lam Kinh</a:t>
            </a:r>
            <a:endParaRPr lang="en-US" sz="3500" b="1" i="1"/>
          </a:p>
        </p:txBody>
      </p:sp>
      <p:pic>
        <p:nvPicPr>
          <p:cNvPr id="2" name="Content Placeholder 1" descr="kinhthien_12.3.15-n.binh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19380" y="1549400"/>
            <a:ext cx="5970270" cy="3874770"/>
          </a:xfrm>
          <a:prstGeom prst="rect">
            <a:avLst/>
          </a:prstGeom>
        </p:spPr>
      </p:pic>
      <p:pic>
        <p:nvPicPr>
          <p:cNvPr id="3" name="Content Placeholder 2" descr="0l-08_izcl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35700" y="1549400"/>
            <a:ext cx="5816600" cy="38747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0">
              <a:schemeClr val="accent2">
                <a:lumMod val="75000"/>
              </a:schemeClr>
            </a:gs>
            <a:gs pos="100000">
              <a:schemeClr val="accent2">
                <a:lumMod val="75000"/>
              </a:schemeClr>
            </a:gs>
            <a:gs pos="75000">
              <a:srgbClr val="FFC000"/>
            </a:gs>
            <a:gs pos="26000">
              <a:srgbClr val="FFC000"/>
            </a:gs>
            <a:gs pos="100000">
              <a:schemeClr val="accent2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20725"/>
          </a:xfrm>
        </p:spPr>
        <p:txBody>
          <a:bodyPr>
            <a:normAutofit fontScale="90000"/>
          </a:bodyPr>
          <a:p>
            <a:pPr algn="ctr"/>
            <a:r>
              <a:rPr lang="en-US" b="1"/>
              <a:t>Một số công trình điêu khắc thời Lê</a:t>
            </a:r>
            <a:endParaRPr lang="en-US" b="1"/>
          </a:p>
        </p:txBody>
      </p:sp>
      <p:sp>
        <p:nvSpPr>
          <p:cNvPr id="4" name="Title 4"/>
          <p:cNvSpPr>
            <a:spLocks noGrp="1"/>
          </p:cNvSpPr>
          <p:nvPr/>
        </p:nvSpPr>
        <p:spPr>
          <a:xfrm>
            <a:off x="356870" y="6078855"/>
            <a:ext cx="6059805" cy="778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b="1" i="1"/>
              <a:t>Tượng Phật Bà Quan Âm nghìn mắt nghìn tay</a:t>
            </a:r>
            <a:endParaRPr lang="en-US" sz="3500" b="1" i="1"/>
          </a:p>
        </p:txBody>
      </p:sp>
      <p:sp>
        <p:nvSpPr>
          <p:cNvPr id="6" name="Title 4"/>
          <p:cNvSpPr>
            <a:spLocks noGrp="1"/>
          </p:cNvSpPr>
          <p:nvPr/>
        </p:nvSpPr>
        <p:spPr>
          <a:xfrm>
            <a:off x="6739890" y="6177280"/>
            <a:ext cx="4669790" cy="59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00" b="1" i="1"/>
              <a:t>Tượng Phật Thích-ca Mâu-ni</a:t>
            </a:r>
            <a:endParaRPr lang="en-US" sz="2500" b="1" i="1"/>
          </a:p>
        </p:txBody>
      </p:sp>
      <p:pic>
        <p:nvPicPr>
          <p:cNvPr id="2" name="Content Placeholder 1" descr="unnamed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461770" y="662305"/>
            <a:ext cx="3618230" cy="5417185"/>
          </a:xfrm>
          <a:prstGeom prst="rect">
            <a:avLst/>
          </a:prstGeom>
        </p:spPr>
      </p:pic>
      <p:pic>
        <p:nvPicPr>
          <p:cNvPr id="3" name="Content Placeholder 2" descr="tượng Phật thích ca mâu ni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06615" y="662305"/>
            <a:ext cx="3610610" cy="54171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" t="2374" r="3134" b="67656"/>
          <a:stretch>
            <a:fillRect/>
          </a:stretch>
        </p:blipFill>
        <p:spPr>
          <a:xfrm>
            <a:off x="0" y="0"/>
            <a:ext cx="12192000" cy="11462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083590" y="655655"/>
            <a:ext cx="404241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b="1" i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(Từ thế kỷ XV đến đầu thế kỷ XVIII)</a:t>
            </a:r>
            <a:endParaRPr lang="en-US" sz="2000" b="1" i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232785" y="231775"/>
            <a:ext cx="2800985" cy="62865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THƯỜNG THỨC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MĨ THUẬT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04890" y="167640"/>
            <a:ext cx="5377815" cy="51498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SƠ LƯỢC VỀ MĨ THUẬT THỜI LÊ</a:t>
            </a:r>
            <a:endParaRPr lang="en-US" sz="25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53" b="3099"/>
          <a:stretch>
            <a:fillRect/>
          </a:stretch>
        </p:blipFill>
        <p:spPr>
          <a:xfrm>
            <a:off x="0" y="3567448"/>
            <a:ext cx="12189855" cy="3290552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1938656" y="1343660"/>
            <a:ext cx="8312150" cy="7835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5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II - SƠ LƯỢC VỀ MĨ THUẬT THỜI LÊ</a:t>
            </a:r>
            <a:endParaRPr lang="en-US" altLang="zh-CN" sz="45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1732280" y="2127250"/>
            <a:ext cx="10022205" cy="7067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/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Nghệ thuật điêu khắc và chạm khắc trang trí</a:t>
            </a:r>
            <a:endParaRPr lang="en-US" altLang="zh-CN" sz="4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2712085" y="2834005"/>
            <a:ext cx="9300210" cy="37846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/>
            <a:r>
              <a:rPr lang="en-US" altLang="zh-CN" sz="40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b) Chạm khắc trang trí</a:t>
            </a:r>
            <a:endParaRPr lang="en-US" altLang="zh-CN" sz="4000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altLang="zh-CN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Thành bậc đá, bia đá được chạm khắc hình rồng, sóng nước, hoa lá...</a:t>
            </a:r>
            <a:endParaRPr lang="en-US" altLang="zh-CN" sz="4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altLang="zh-CN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Chạm khắc gỗ diễn tả lại cảnh sinh hoạt của nhân dân như: cảnh đấu vật, đánh cờ, trai gái vui đùa, chèo thuyền, uống rượu...</a:t>
            </a:r>
            <a:endParaRPr lang="en-US" altLang="zh-CN" sz="4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0">
              <a:schemeClr val="accent2">
                <a:lumMod val="75000"/>
              </a:schemeClr>
            </a:gs>
            <a:gs pos="100000">
              <a:schemeClr val="accent2">
                <a:lumMod val="75000"/>
              </a:schemeClr>
            </a:gs>
            <a:gs pos="75000">
              <a:srgbClr val="FFC000"/>
            </a:gs>
            <a:gs pos="26000">
              <a:srgbClr val="FFC000"/>
            </a:gs>
            <a:gs pos="100000">
              <a:schemeClr val="accent2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lang="en-US" b="1"/>
              <a:t>Một số chạm khắc trang trí thời Lê</a:t>
            </a:r>
            <a:endParaRPr lang="en-US" b="1"/>
          </a:p>
        </p:txBody>
      </p:sp>
      <p:sp>
        <p:nvSpPr>
          <p:cNvPr id="4" name="Title 4"/>
          <p:cNvSpPr>
            <a:spLocks noGrp="1"/>
          </p:cNvSpPr>
          <p:nvPr/>
        </p:nvSpPr>
        <p:spPr>
          <a:xfrm>
            <a:off x="0" y="5283835"/>
            <a:ext cx="5908675" cy="1210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b="1" i="1"/>
              <a:t>Chạm khắc hoa sen dây</a:t>
            </a:r>
            <a:endParaRPr lang="en-US" sz="3500" b="1" i="1"/>
          </a:p>
        </p:txBody>
      </p:sp>
      <p:sp>
        <p:nvSpPr>
          <p:cNvPr id="6" name="Title 4"/>
          <p:cNvSpPr>
            <a:spLocks noGrp="1"/>
          </p:cNvSpPr>
          <p:nvPr/>
        </p:nvSpPr>
        <p:spPr>
          <a:xfrm>
            <a:off x="6644005" y="5391785"/>
            <a:ext cx="5271135" cy="1102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b="1" i="1"/>
              <a:t>Chạm khắc mây hóa rồng</a:t>
            </a:r>
            <a:endParaRPr lang="en-US" sz="3500" b="1" i="1"/>
          </a:p>
        </p:txBody>
      </p:sp>
      <p:pic>
        <p:nvPicPr>
          <p:cNvPr id="2" name="Content Placeholder 1"/>
          <p:cNvPicPr>
            <a:picLocks noChangeAspect="1"/>
          </p:cNvPicPr>
          <p:nvPr>
            <p:ph sz="half" idx="1"/>
          </p:nvPr>
        </p:nvPicPr>
        <p:blipFill>
          <a:blip r:embed="rId1"/>
          <a:srcRect l="4745" t="21027" r="37317" b="9791"/>
          <a:stretch>
            <a:fillRect/>
          </a:stretch>
        </p:blipFill>
        <p:spPr>
          <a:xfrm>
            <a:off x="98425" y="1769110"/>
            <a:ext cx="6238875" cy="381254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ChangeAspect="1"/>
          </p:cNvPicPr>
          <p:nvPr>
            <p:ph sz="half" idx="2"/>
          </p:nvPr>
        </p:nvPicPr>
        <p:blipFill>
          <a:blip r:embed="rId2"/>
          <a:srcRect l="4645" t="14989" r="37255" b="15033"/>
          <a:stretch>
            <a:fillRect/>
          </a:stretch>
        </p:blipFill>
        <p:spPr>
          <a:xfrm>
            <a:off x="6471285" y="1776095"/>
            <a:ext cx="5617210" cy="38055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0">
              <a:schemeClr val="accent2">
                <a:lumMod val="75000"/>
              </a:schemeClr>
            </a:gs>
            <a:gs pos="100000">
              <a:schemeClr val="accent2">
                <a:lumMod val="75000"/>
              </a:schemeClr>
            </a:gs>
            <a:gs pos="75000">
              <a:srgbClr val="FFC000"/>
            </a:gs>
            <a:gs pos="26000">
              <a:srgbClr val="FFC000"/>
            </a:gs>
            <a:gs pos="100000">
              <a:schemeClr val="accent2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lang="en-US" b="1"/>
              <a:t>Một số chạm khắc trang trí thời Lê</a:t>
            </a:r>
            <a:endParaRPr lang="en-US" b="1"/>
          </a:p>
        </p:txBody>
      </p:sp>
      <p:pic>
        <p:nvPicPr>
          <p:cNvPr id="3" name="Content Placeholder 2" descr="đánh cờ - Ngọc Canh, Bình Xuyên,  Vĩnh Phúc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28270" y="2005965"/>
            <a:ext cx="5649595" cy="4052570"/>
          </a:xfrm>
          <a:prstGeom prst="rect">
            <a:avLst/>
          </a:prstGeom>
        </p:spPr>
      </p:pic>
      <p:pic>
        <p:nvPicPr>
          <p:cNvPr id="7" name="Content Placeholder 6" descr="chèo thuyền - Hương Canh"/>
          <p:cNvPicPr>
            <a:picLocks noChangeAspect="1"/>
          </p:cNvPicPr>
          <p:nvPr>
            <p:ph sz="half" idx="2"/>
          </p:nvPr>
        </p:nvPicPr>
        <p:blipFill>
          <a:blip r:embed="rId2"/>
          <a:srcRect l="2047" t="2874" r="2353" b="10566"/>
          <a:stretch>
            <a:fillRect/>
          </a:stretch>
        </p:blipFill>
        <p:spPr>
          <a:xfrm>
            <a:off x="5883275" y="2005965"/>
            <a:ext cx="6173470" cy="405193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" t="2374" r="3134" b="67656"/>
          <a:stretch>
            <a:fillRect/>
          </a:stretch>
        </p:blipFill>
        <p:spPr>
          <a:xfrm>
            <a:off x="0" y="0"/>
            <a:ext cx="12192000" cy="11462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083590" y="655655"/>
            <a:ext cx="404241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b="1" i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(Từ thế kỷ XV đến đầu thế kỷ XVIII)</a:t>
            </a:r>
            <a:endParaRPr lang="en-US" sz="2000" b="1" i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232785" y="231775"/>
            <a:ext cx="2800985" cy="62865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THƯỜNG THỨC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MĨ THUẬT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04890" y="167640"/>
            <a:ext cx="5377815" cy="51498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SƠ LƯỢC VỀ MĨ THUẬT THỜI LÊ</a:t>
            </a:r>
            <a:endParaRPr lang="en-US" sz="25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53" b="3099"/>
          <a:stretch>
            <a:fillRect/>
          </a:stretch>
        </p:blipFill>
        <p:spPr>
          <a:xfrm>
            <a:off x="0" y="3567448"/>
            <a:ext cx="12189855" cy="3290552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1938656" y="1343660"/>
            <a:ext cx="8312150" cy="7835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5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II - SƠ LƯỢC VỀ MĨ THUẬT THỜI LÊ</a:t>
            </a:r>
            <a:endParaRPr lang="en-US" altLang="zh-CN" sz="45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2660650" y="2189480"/>
            <a:ext cx="9300210" cy="439991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/>
            <a:r>
              <a:rPr lang="en-US" altLang="zh-CN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3. Nghệ thuật gốm</a:t>
            </a:r>
            <a:endParaRPr lang="en-US" altLang="zh-CN" sz="4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altLang="zh-CN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Kế thừa tinh hoa của nghệ thuật gốm thời Lý - Trần nhưng có nét độc đáo, mang đậm chất dân gian.</a:t>
            </a:r>
            <a:endParaRPr lang="en-US" altLang="zh-CN" sz="4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altLang="zh-CN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Tạo dáng trau chuốt, khỏe khoắn.</a:t>
            </a:r>
            <a:endParaRPr lang="en-US" altLang="zh-CN" sz="4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altLang="zh-CN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Họa tiết thể hiện theo phong cách hiện thực.</a:t>
            </a:r>
            <a:endParaRPr lang="en-US" altLang="zh-CN" sz="4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0">
              <a:schemeClr val="accent2">
                <a:lumMod val="75000"/>
              </a:schemeClr>
            </a:gs>
            <a:gs pos="100000">
              <a:schemeClr val="accent2">
                <a:lumMod val="75000"/>
              </a:schemeClr>
            </a:gs>
            <a:gs pos="75000">
              <a:srgbClr val="FFC000"/>
            </a:gs>
            <a:gs pos="26000">
              <a:srgbClr val="FFC000"/>
            </a:gs>
            <a:gs pos="100000">
              <a:schemeClr val="accent2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19275" y="268605"/>
            <a:ext cx="8264525" cy="1191895"/>
          </a:xfrm>
        </p:spPr>
        <p:txBody>
          <a:bodyPr>
            <a:normAutofit/>
          </a:bodyPr>
          <a:p>
            <a:pPr algn="ctr"/>
            <a:r>
              <a:rPr lang="en-US" b="1"/>
              <a:t>Đồ gốm thời Lê</a:t>
            </a:r>
            <a:endParaRPr lang="en-US" b="1"/>
          </a:p>
        </p:txBody>
      </p:sp>
      <p:pic>
        <p:nvPicPr>
          <p:cNvPr id="2" name="Content Placeholder 1" descr="QR57-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319655" y="1816735"/>
            <a:ext cx="6487795" cy="3677285"/>
          </a:xfrm>
          <a:prstGeom prst="rect">
            <a:avLst/>
          </a:prstGeom>
        </p:spPr>
      </p:pic>
      <p:pic>
        <p:nvPicPr>
          <p:cNvPr id="3" name="Content Placeholder 2" descr="gốm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990330" y="2512695"/>
            <a:ext cx="3048000" cy="2286000"/>
          </a:xfrm>
          <a:prstGeom prst="rect">
            <a:avLst/>
          </a:prstGeom>
        </p:spPr>
      </p:pic>
      <p:pic>
        <p:nvPicPr>
          <p:cNvPr id="4" name="Picture 3" descr="unnamed"/>
          <p:cNvPicPr>
            <a:picLocks noChangeAspect="1"/>
          </p:cNvPicPr>
          <p:nvPr/>
        </p:nvPicPr>
        <p:blipFill>
          <a:blip r:embed="rId3"/>
          <a:srcRect l="23042" r="20833"/>
          <a:stretch>
            <a:fillRect/>
          </a:stretch>
        </p:blipFill>
        <p:spPr>
          <a:xfrm>
            <a:off x="291465" y="1913890"/>
            <a:ext cx="1710690" cy="34823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" t="2374" r="3134" b="67656"/>
          <a:stretch>
            <a:fillRect/>
          </a:stretch>
        </p:blipFill>
        <p:spPr>
          <a:xfrm>
            <a:off x="0" y="0"/>
            <a:ext cx="12192000" cy="11462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083590" y="655655"/>
            <a:ext cx="404241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b="1" i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(Từ thế kỷ XV đến đầu thế kỷ XVIII)</a:t>
            </a:r>
            <a:endParaRPr lang="en-US" sz="2000" b="1" i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232785" y="231775"/>
            <a:ext cx="2800985" cy="62865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THƯỜNG THỨC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MĨ THUẬT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04890" y="167640"/>
            <a:ext cx="5377815" cy="51498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SƠ LƯỢC VỀ MĨ THUẬT THỜI LÊ</a:t>
            </a:r>
            <a:endParaRPr lang="en-US" sz="25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53" b="3099"/>
          <a:stretch>
            <a:fillRect/>
          </a:stretch>
        </p:blipFill>
        <p:spPr>
          <a:xfrm>
            <a:off x="0" y="3567448"/>
            <a:ext cx="12189855" cy="3290552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1938656" y="1343660"/>
            <a:ext cx="8312150" cy="7835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5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II - SƠ LƯỢC VỀ MĨ THUẬT THỜI LÊ</a:t>
            </a:r>
            <a:endParaRPr lang="en-US" altLang="zh-CN" sz="45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2660650" y="2189480"/>
            <a:ext cx="9300210" cy="25533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/>
            <a:r>
              <a:rPr lang="en-US" altLang="zh-CN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4. Đặc điểm của mĩ thuật thời Lê</a:t>
            </a:r>
            <a:endParaRPr lang="en-US" altLang="zh-CN" sz="4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altLang="zh-CN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Nghệ thuật chạm khắc, nghệ thuật gốm và tranh dân gian đã đạt tới mức điêu luyện, giàu tính dân tộc.</a:t>
            </a:r>
            <a:endParaRPr lang="en-US" altLang="zh-CN" sz="4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  <p:sp>
        <p:nvSpPr>
          <p:cNvPr id="13" name="Rectangle 12"/>
          <p:cNvSpPr/>
          <p:nvPr/>
        </p:nvSpPr>
        <p:spPr>
          <a:xfrm>
            <a:off x="3082835" y="1201783"/>
            <a:ext cx="8543108" cy="461118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87337" y="1358537"/>
            <a:ext cx="8268789" cy="432380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17566" y="6072555"/>
            <a:ext cx="12435840" cy="78544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21732" y="99184"/>
            <a:ext cx="815854" cy="99977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533" y="156224"/>
            <a:ext cx="732648" cy="919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69" y="4588163"/>
            <a:ext cx="2572117" cy="19302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7" y="1227909"/>
            <a:ext cx="2430504" cy="3230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Subtitle 2"/>
          <p:cNvSpPr txBox="1"/>
          <p:nvPr/>
        </p:nvSpPr>
        <p:spPr>
          <a:xfrm>
            <a:off x="3312160" y="1390650"/>
            <a:ext cx="8018780" cy="230060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vert="horz">
            <a:normAutofit fontScale="70000"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 panose="05000000000000000000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60000"/>
              </a:lnSpc>
            </a:pPr>
            <a:r>
              <a:rPr lang="en-US" sz="4865" b="1" u="sng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 THỨC MĨ THUẬT</a:t>
            </a:r>
            <a:endParaRPr lang="en-US" sz="6000" b="1" u="sng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Sơ lược về mĩ thuật thời Lê</a:t>
            </a:r>
            <a:endParaRPr lang="en-US" sz="6000" b="1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600" b="1" i="1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600" b="1" i="1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 thế kỷ XV đến đầu thế kỷ XVIII</a:t>
            </a:r>
            <a:r>
              <a:rPr lang="en-US" sz="4600" b="1" i="1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600" b="1" i="1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600" b="1" i="1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kinhthien_12.3.15-n.binh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7205" y="3983355"/>
            <a:ext cx="2618105" cy="1699260"/>
          </a:xfrm>
          <a:prstGeom prst="rect">
            <a:avLst/>
          </a:prstGeom>
        </p:spPr>
      </p:pic>
      <p:pic>
        <p:nvPicPr>
          <p:cNvPr id="7" name="Content Placeholder 6" descr="unnamed"/>
          <p:cNvPicPr>
            <a:picLocks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7246620" y="3996055"/>
            <a:ext cx="1125855" cy="1686560"/>
          </a:xfrm>
          <a:prstGeom prst="rect">
            <a:avLst/>
          </a:prstGeom>
        </p:spPr>
      </p:pic>
      <p:pic>
        <p:nvPicPr>
          <p:cNvPr id="2" name="Picture 1" descr="unnamed (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3150" y="3983990"/>
            <a:ext cx="2534285" cy="1689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" y="3520440"/>
            <a:ext cx="5962650" cy="354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83"/>
    </mc:Choice>
    <mc:Fallback>
      <p:transition spd="slow" advTm="11783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" t="2374" r="3134" b="67656"/>
          <a:stretch>
            <a:fillRect/>
          </a:stretch>
        </p:blipFill>
        <p:spPr>
          <a:xfrm>
            <a:off x="0" y="0"/>
            <a:ext cx="12192000" cy="11462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083590" y="655655"/>
            <a:ext cx="404241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b="1" i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(Từ thế kỷ XV đến đầu thế kỷ XVIII)</a:t>
            </a:r>
            <a:endParaRPr lang="en-US" sz="2000" b="1" i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232785" y="231775"/>
            <a:ext cx="2800985" cy="62865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THƯỜNG THỨC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MĨ THUẬT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04890" y="167640"/>
            <a:ext cx="5377815" cy="51498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SƠ LƯỢC VỀ MĨ THUẬT THỜI LÊ</a:t>
            </a:r>
            <a:endParaRPr lang="en-US" sz="25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53" b="3099"/>
          <a:stretch>
            <a:fillRect/>
          </a:stretch>
        </p:blipFill>
        <p:spPr>
          <a:xfrm>
            <a:off x="0" y="3567448"/>
            <a:ext cx="12189855" cy="3290552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3542031" y="1360170"/>
            <a:ext cx="5105400" cy="7835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5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III - TRẢ LỜI CÂU HỎI</a:t>
            </a:r>
            <a:endParaRPr lang="en-US" altLang="zh-CN" sz="45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2660650" y="2189480"/>
            <a:ext cx="9300210" cy="37846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just"/>
            <a:r>
              <a:rPr lang="en-US" altLang="zh-CN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Hãy kể tên những công trình kiến trúc tiêu biểu thời Lê.</a:t>
            </a:r>
            <a:endParaRPr lang="en-US" altLang="zh-CN" sz="4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altLang="zh-CN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Hãy kể tên một số tác phẩm điêu khắc và chạm khắc trang trí tiêu biểu thời Lê.</a:t>
            </a:r>
            <a:endParaRPr lang="en-US" altLang="zh-CN" sz="4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altLang="zh-CN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Gốm thời Lê có những đặc điểm gì khác với gốm thời Lý - Trần?</a:t>
            </a:r>
            <a:endParaRPr lang="en-US" altLang="zh-CN" sz="4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  <p:sp>
        <p:nvSpPr>
          <p:cNvPr id="13" name="Rectangle 12"/>
          <p:cNvSpPr/>
          <p:nvPr/>
        </p:nvSpPr>
        <p:spPr>
          <a:xfrm>
            <a:off x="3082835" y="1201783"/>
            <a:ext cx="8543108" cy="461118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87337" y="1358537"/>
            <a:ext cx="8268789" cy="432380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17566" y="6072555"/>
            <a:ext cx="12435840" cy="78544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21732" y="99184"/>
            <a:ext cx="815854" cy="99977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533" y="156224"/>
            <a:ext cx="732648" cy="919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69" y="4588163"/>
            <a:ext cx="2572117" cy="19302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" y="3520440"/>
            <a:ext cx="5962650" cy="354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7" y="1227909"/>
            <a:ext cx="2430504" cy="3230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2499526" y="1883381"/>
            <a:ext cx="966651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học</a:t>
            </a:r>
            <a:r>
              <a:rPr lang="en-US" sz="88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88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8800" b="1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8800" b="1" dirty="0">
                <a:solidFill>
                  <a:prstClr val="white"/>
                </a:solidFill>
                <a:latin typeface="SVN-Internation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em!</a:t>
            </a:r>
            <a:endParaRPr lang="en-US" sz="8800" dirty="0">
              <a:solidFill>
                <a:prstClr val="white"/>
              </a:solidFill>
              <a:latin typeface="SVN-Internation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83"/>
    </mc:Choice>
    <mc:Fallback>
      <p:transition spd="slow" advTm="11783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9"/>
            <a:ext cx="12192000" cy="6870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" t="2374" r="3134" b="67656"/>
          <a:stretch>
            <a:fillRect/>
          </a:stretch>
        </p:blipFill>
        <p:spPr>
          <a:xfrm>
            <a:off x="0" y="0"/>
            <a:ext cx="12192000" cy="11462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083590" y="655655"/>
            <a:ext cx="404241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b="1" i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(Từ thế kỷ XV đến đầu thế kỷ XVIII)</a:t>
            </a:r>
            <a:endParaRPr lang="en-US" sz="2000" b="1" i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232785" y="231775"/>
            <a:ext cx="2800985" cy="62865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THƯỜNG THỨC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MĨ THUẬT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04890" y="167640"/>
            <a:ext cx="5377815" cy="51498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SƠ LƯỢC VỀ MĨ THUẬT THỜI LÊ</a:t>
            </a:r>
            <a:endParaRPr lang="en-US" sz="25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53" b="3099"/>
          <a:stretch>
            <a:fillRect/>
          </a:stretch>
        </p:blipFill>
        <p:spPr>
          <a:xfrm>
            <a:off x="0" y="3567448"/>
            <a:ext cx="12189855" cy="3290552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2139950" y="1214755"/>
            <a:ext cx="7909560" cy="7835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5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 - VÀI NÉT VỀ BỐI CẢNH LỊCH SỬ</a:t>
            </a:r>
            <a:endParaRPr lang="en-US" altLang="zh-CN" sz="45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2757805" y="2158365"/>
            <a:ext cx="9298940" cy="37846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just"/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Lê Lợi thắng quân Minh, xây dựng nhà nước phong kiến trung ương tập quyền ngày càng hoàn thiện và chặt chẽ.</a:t>
            </a:r>
            <a:endParaRPr lang="en-US" altLang="zh-CN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Nhà Lê là triều đại phong kiến tồn tại lâu đời nhất và có nhiều biến động trong lịch sử xã hội Việt Nam.</a:t>
            </a:r>
            <a:endParaRPr lang="en-US" altLang="zh-CN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" t="2374" r="3134" b="67656"/>
          <a:stretch>
            <a:fillRect/>
          </a:stretch>
        </p:blipFill>
        <p:spPr>
          <a:xfrm>
            <a:off x="0" y="0"/>
            <a:ext cx="12192000" cy="11462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083590" y="655655"/>
            <a:ext cx="404241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b="1" i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(Từ thế kỷ XV đến đầu thế kỷ XVIII)</a:t>
            </a:r>
            <a:endParaRPr lang="en-US" sz="2000" b="1" i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232785" y="231775"/>
            <a:ext cx="2800985" cy="62865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THƯỜNG THỨC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MĨ THUẬT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04890" y="167640"/>
            <a:ext cx="5377815" cy="51498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SƠ LƯỢC VỀ MĨ THUẬT THỜI LÊ</a:t>
            </a:r>
            <a:endParaRPr lang="en-US" sz="25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53" b="3099"/>
          <a:stretch>
            <a:fillRect/>
          </a:stretch>
        </p:blipFill>
        <p:spPr>
          <a:xfrm>
            <a:off x="0" y="3567448"/>
            <a:ext cx="12189855" cy="3290552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1938656" y="1343660"/>
            <a:ext cx="8312150" cy="7835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5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II - SƠ LƯỢC VỀ MĨ THUẬT THỜI LÊ</a:t>
            </a:r>
            <a:endParaRPr lang="en-US" altLang="zh-CN" sz="45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2832100" y="2127250"/>
            <a:ext cx="8922385" cy="37846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/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Nghệ thuật kiến trúc</a:t>
            </a:r>
            <a:endParaRPr lang="en-US" altLang="zh-CN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altLang="zh-CN" sz="40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a) Kiến trúc cung đình</a:t>
            </a:r>
            <a:endParaRPr lang="en-US" altLang="zh-CN" sz="4000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altLang="zh-CN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Cung điện lớn ở Thăng Long: điện Kính Thiên, Cần Chánh, Vạn Thọ...</a:t>
            </a:r>
            <a:endParaRPr lang="en-US" altLang="zh-CN" sz="4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altLang="zh-CN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Khu Lam Kinh tại quê hương Thọ Xuân, Thanh Hóa.</a:t>
            </a:r>
            <a:endParaRPr lang="en-US" altLang="zh-CN" sz="4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0">
              <a:schemeClr val="accent2">
                <a:lumMod val="75000"/>
              </a:schemeClr>
            </a:gs>
            <a:gs pos="100000">
              <a:schemeClr val="accent2">
                <a:lumMod val="75000"/>
              </a:schemeClr>
            </a:gs>
            <a:gs pos="75000">
              <a:srgbClr val="FFC000"/>
            </a:gs>
            <a:gs pos="26000">
              <a:srgbClr val="FFC000"/>
            </a:gs>
            <a:gs pos="100000">
              <a:schemeClr val="accent2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3255"/>
          </a:xfrm>
        </p:spPr>
        <p:txBody>
          <a:bodyPr>
            <a:normAutofit fontScale="90000"/>
          </a:bodyPr>
          <a:p>
            <a:pPr algn="ctr"/>
            <a:r>
              <a:rPr lang="en-US" b="1"/>
              <a:t>Một số công trình kiến trúc thời Lê</a:t>
            </a:r>
            <a:endParaRPr lang="en-US" b="1"/>
          </a:p>
        </p:txBody>
      </p:sp>
      <p:pic>
        <p:nvPicPr>
          <p:cNvPr id="2" name="Content Placeholder 1" descr="điện cần chánh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110605" y="1192530"/>
            <a:ext cx="5873115" cy="3839210"/>
          </a:xfrm>
          <a:prstGeom prst="rect">
            <a:avLst/>
          </a:prstGeom>
        </p:spPr>
      </p:pic>
      <p:pic>
        <p:nvPicPr>
          <p:cNvPr id="4" name="Content Placeholder 3" descr="ĐIện kính thiên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9235" y="1193165"/>
            <a:ext cx="5746115" cy="3838575"/>
          </a:xfrm>
          <a:prstGeom prst="rect">
            <a:avLst/>
          </a:prstGeom>
        </p:spPr>
      </p:pic>
      <p:sp>
        <p:nvSpPr>
          <p:cNvPr id="6" name="Title 4"/>
          <p:cNvSpPr>
            <a:spLocks noGrp="1"/>
          </p:cNvSpPr>
          <p:nvPr/>
        </p:nvSpPr>
        <p:spPr>
          <a:xfrm>
            <a:off x="229235" y="5216525"/>
            <a:ext cx="5746750" cy="643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i="1"/>
              <a:t>Điện Kính Thiên (nay thuộc Hà Nội)</a:t>
            </a:r>
            <a:endParaRPr lang="en-US" b="1" i="1"/>
          </a:p>
        </p:txBody>
      </p:sp>
      <p:sp>
        <p:nvSpPr>
          <p:cNvPr id="7" name="Title 4"/>
          <p:cNvSpPr>
            <a:spLocks noGrp="1"/>
          </p:cNvSpPr>
          <p:nvPr/>
        </p:nvSpPr>
        <p:spPr>
          <a:xfrm>
            <a:off x="6173470" y="5215890"/>
            <a:ext cx="5746750" cy="643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i="1"/>
              <a:t>Điện Cần Chánh (Huế)</a:t>
            </a:r>
            <a:endParaRPr lang="en-US" b="1" i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0">
              <a:schemeClr val="accent2">
                <a:lumMod val="75000"/>
              </a:schemeClr>
            </a:gs>
            <a:gs pos="100000">
              <a:schemeClr val="accent2">
                <a:lumMod val="75000"/>
              </a:schemeClr>
            </a:gs>
            <a:gs pos="75000">
              <a:srgbClr val="FFC000"/>
            </a:gs>
            <a:gs pos="26000">
              <a:srgbClr val="FFC000"/>
            </a:gs>
            <a:gs pos="100000">
              <a:schemeClr val="accent2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en-US" b="1"/>
              <a:t>Một số công trình kiến trúc thời Lê</a:t>
            </a:r>
            <a:endParaRPr lang="en-US" b="1"/>
          </a:p>
        </p:txBody>
      </p:sp>
      <p:sp>
        <p:nvSpPr>
          <p:cNvPr id="6" name="Title 4"/>
          <p:cNvSpPr>
            <a:spLocks noGrp="1"/>
          </p:cNvSpPr>
          <p:nvPr/>
        </p:nvSpPr>
        <p:spPr>
          <a:xfrm>
            <a:off x="3222625" y="5839460"/>
            <a:ext cx="5746750" cy="643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i="1"/>
              <a:t>Khu Lam Kinh (Thanh Hóa)</a:t>
            </a:r>
            <a:endParaRPr lang="en-US" b="1" i="1"/>
          </a:p>
        </p:txBody>
      </p:sp>
      <p:pic>
        <p:nvPicPr>
          <p:cNvPr id="9" name="Content Placeholder 8" descr="Lam Kinh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33350" y="1619250"/>
            <a:ext cx="5937885" cy="3956050"/>
          </a:xfrm>
          <a:prstGeom prst="rect">
            <a:avLst/>
          </a:prstGeom>
        </p:spPr>
      </p:pic>
      <p:pic>
        <p:nvPicPr>
          <p:cNvPr id="10" name="Content Placeholder 9" descr="152636-internet----khu-di-t-ch-l-ch-s--lam-kinh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3470" y="1619250"/>
            <a:ext cx="5931535" cy="39560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" t="2374" r="3134" b="67656"/>
          <a:stretch>
            <a:fillRect/>
          </a:stretch>
        </p:blipFill>
        <p:spPr>
          <a:xfrm>
            <a:off x="0" y="0"/>
            <a:ext cx="12192000" cy="11462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083590" y="655655"/>
            <a:ext cx="404241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b="1" i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(Từ thế kỷ XV đến đầu thế kỷ XVIII)</a:t>
            </a:r>
            <a:endParaRPr lang="en-US" sz="2000" b="1" i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232785" y="231775"/>
            <a:ext cx="2800985" cy="62865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THƯỜNG THỨC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MĨ THUẬT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04890" y="167640"/>
            <a:ext cx="5377815" cy="51498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SƠ LƯỢC VỀ MĨ THUẬT THỜI LÊ</a:t>
            </a:r>
            <a:endParaRPr lang="en-US" sz="25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53" b="3099"/>
          <a:stretch>
            <a:fillRect/>
          </a:stretch>
        </p:blipFill>
        <p:spPr>
          <a:xfrm>
            <a:off x="0" y="3567448"/>
            <a:ext cx="12189855" cy="3290552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1938656" y="1343660"/>
            <a:ext cx="8312150" cy="7835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5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II - SƠ LƯỢC VỀ MĨ THUẬT THỜI LÊ</a:t>
            </a:r>
            <a:endParaRPr lang="en-US" altLang="zh-CN" sz="45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2832100" y="2127250"/>
            <a:ext cx="8922385" cy="439991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/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Nghệ thuật kiến trúc</a:t>
            </a:r>
            <a:endParaRPr lang="en-US" altLang="zh-CN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altLang="zh-CN" sz="40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b) Kiến trúc tôn giáo</a:t>
            </a:r>
            <a:endParaRPr lang="en-US" altLang="zh-CN" sz="4000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altLang="zh-CN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Xây dựng những miếu thờ Khổng Tử, trường dạy Nho học ở nhiều nơi.</a:t>
            </a:r>
            <a:endParaRPr lang="en-US" altLang="zh-CN" sz="4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altLang="zh-CN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Tu sửa hoặc xây dựng theo kiến trúc Phật giáo như Chùa Keo, chùa Thái Lạc, chùa Bảo Quốc, chùa Thiên Mụ...</a:t>
            </a:r>
            <a:endParaRPr lang="en-US" altLang="zh-CN" sz="4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0">
              <a:schemeClr val="accent2">
                <a:lumMod val="75000"/>
              </a:schemeClr>
            </a:gs>
            <a:gs pos="100000">
              <a:schemeClr val="accent2">
                <a:lumMod val="75000"/>
              </a:schemeClr>
            </a:gs>
            <a:gs pos="75000">
              <a:srgbClr val="FFC000"/>
            </a:gs>
            <a:gs pos="26000">
              <a:srgbClr val="FFC000"/>
            </a:gs>
            <a:gs pos="100000">
              <a:schemeClr val="accent2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lang="en-US" b="1"/>
              <a:t>Một số công trình kiến trúc thời Lê</a:t>
            </a:r>
            <a:endParaRPr lang="en-US" b="1"/>
          </a:p>
        </p:txBody>
      </p:sp>
      <p:pic>
        <p:nvPicPr>
          <p:cNvPr id="2" name="Content Placeholder 1" descr="khu-thai-hoc-van-mieu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60020" y="1543050"/>
            <a:ext cx="6242050" cy="3570605"/>
          </a:xfrm>
          <a:prstGeom prst="rect">
            <a:avLst/>
          </a:prstGeom>
        </p:spPr>
      </p:pic>
      <p:pic>
        <p:nvPicPr>
          <p:cNvPr id="3" name="Content Placeholder 2" descr="at_bia-tien-sy-van-mieu--di-san-tu-lieu-the-gioi_28ca7f4b998795088f119d96c5050469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57645" y="1543050"/>
            <a:ext cx="5432425" cy="3569970"/>
          </a:xfrm>
          <a:prstGeom prst="rect">
            <a:avLst/>
          </a:prstGeom>
        </p:spPr>
      </p:pic>
      <p:sp>
        <p:nvSpPr>
          <p:cNvPr id="4" name="Title 4"/>
          <p:cNvSpPr>
            <a:spLocks noGrp="1"/>
          </p:cNvSpPr>
          <p:nvPr/>
        </p:nvSpPr>
        <p:spPr>
          <a:xfrm>
            <a:off x="160020" y="5176520"/>
            <a:ext cx="6242050" cy="1210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b="1" i="1"/>
              <a:t>Nhà Thái Học ở Văn miếu</a:t>
            </a:r>
            <a:endParaRPr lang="en-US" sz="3500" b="1" i="1"/>
          </a:p>
          <a:p>
            <a:pPr algn="ctr"/>
            <a:r>
              <a:rPr lang="en-US" sz="3500" b="1" i="1"/>
              <a:t>(Hà Nội)</a:t>
            </a:r>
            <a:endParaRPr lang="en-US" sz="3500" b="1" i="1"/>
          </a:p>
        </p:txBody>
      </p:sp>
      <p:sp>
        <p:nvSpPr>
          <p:cNvPr id="6" name="Title 4"/>
          <p:cNvSpPr>
            <a:spLocks noGrp="1"/>
          </p:cNvSpPr>
          <p:nvPr/>
        </p:nvSpPr>
        <p:spPr>
          <a:xfrm>
            <a:off x="6644005" y="5283835"/>
            <a:ext cx="5271135" cy="1102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b="1" i="1"/>
              <a:t>Nhà bia tiến sĩ ở Văn miếu</a:t>
            </a:r>
            <a:endParaRPr lang="en-US" sz="3500" b="1" i="1"/>
          </a:p>
          <a:p>
            <a:pPr algn="ctr"/>
            <a:r>
              <a:rPr lang="en-US" sz="3500" b="1" i="1"/>
              <a:t>(Hà Nội)</a:t>
            </a:r>
            <a:endParaRPr lang="en-US" sz="3500" b="1" i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0">
              <a:schemeClr val="accent2">
                <a:lumMod val="75000"/>
              </a:schemeClr>
            </a:gs>
            <a:gs pos="100000">
              <a:schemeClr val="accent2">
                <a:lumMod val="75000"/>
              </a:schemeClr>
            </a:gs>
            <a:gs pos="75000">
              <a:srgbClr val="FFC000"/>
            </a:gs>
            <a:gs pos="26000">
              <a:srgbClr val="FFC000"/>
            </a:gs>
            <a:gs pos="100000">
              <a:schemeClr val="accent2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2335"/>
          </a:xfrm>
        </p:spPr>
        <p:txBody>
          <a:bodyPr>
            <a:normAutofit/>
          </a:bodyPr>
          <a:p>
            <a:pPr algn="ctr"/>
            <a:r>
              <a:rPr lang="en-US" b="1"/>
              <a:t>Một số công trình kiến trúc thời Lê</a:t>
            </a:r>
            <a:endParaRPr lang="en-US" b="1"/>
          </a:p>
        </p:txBody>
      </p:sp>
      <p:sp>
        <p:nvSpPr>
          <p:cNvPr id="4" name="Title 4"/>
          <p:cNvSpPr>
            <a:spLocks noGrp="1"/>
          </p:cNvSpPr>
          <p:nvPr/>
        </p:nvSpPr>
        <p:spPr>
          <a:xfrm>
            <a:off x="0" y="5283835"/>
            <a:ext cx="5908675" cy="1210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b="1" i="1"/>
              <a:t>Chùa Thái Lạc (Hưng Yên)</a:t>
            </a:r>
            <a:endParaRPr lang="en-US" sz="3500" b="1" i="1"/>
          </a:p>
        </p:txBody>
      </p:sp>
      <p:sp>
        <p:nvSpPr>
          <p:cNvPr id="6" name="Title 4"/>
          <p:cNvSpPr>
            <a:spLocks noGrp="1"/>
          </p:cNvSpPr>
          <p:nvPr/>
        </p:nvSpPr>
        <p:spPr>
          <a:xfrm>
            <a:off x="6644005" y="5391785"/>
            <a:ext cx="5271135" cy="1102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b="1" i="1"/>
              <a:t>Chùa Thiên Mụ (Huế)</a:t>
            </a:r>
            <a:endParaRPr lang="en-US" sz="3500" b="1" i="1"/>
          </a:p>
        </p:txBody>
      </p:sp>
      <p:pic>
        <p:nvPicPr>
          <p:cNvPr id="9" name="Content Placeholder 8" descr="chùa thái lạc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60020" y="1364615"/>
            <a:ext cx="5506085" cy="4129405"/>
          </a:xfrm>
          <a:prstGeom prst="rect">
            <a:avLst/>
          </a:prstGeom>
        </p:spPr>
      </p:pic>
      <p:pic>
        <p:nvPicPr>
          <p:cNvPr id="11" name="Content Placeholder 10" descr="chua-13095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08040" y="1364615"/>
            <a:ext cx="6007100" cy="41294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3687</Words>
  <Application>WPS Presentation</Application>
  <PresentationFormat>Widescreen</PresentationFormat>
  <Paragraphs>181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Arial</vt:lpstr>
      <vt:lpstr>SimSun</vt:lpstr>
      <vt:lpstr>Wingdings</vt:lpstr>
      <vt:lpstr>Wingdings 3</vt:lpstr>
      <vt:lpstr>Symbol</vt:lpstr>
      <vt:lpstr>Wingdings</vt:lpstr>
      <vt:lpstr>Times New Roman</vt:lpstr>
      <vt:lpstr>Calibri</vt:lpstr>
      <vt:lpstr>Microsoft YaHei</vt:lpstr>
      <vt:lpstr>Arial Unicode MS</vt:lpstr>
      <vt:lpstr>Calibri Light</vt:lpstr>
      <vt:lpstr>SVN-Internation</vt:lpstr>
      <vt:lpstr>Segoe Print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Một số công trình kiến trúc thời Lê</vt:lpstr>
      <vt:lpstr>Một số công trình kiến trúc thời Lê</vt:lpstr>
      <vt:lpstr>PowerPoint 演示文稿</vt:lpstr>
      <vt:lpstr>Một số công trình kiến trúc thời Lê</vt:lpstr>
      <vt:lpstr>Một số công trình kiến trúc thời Lê</vt:lpstr>
      <vt:lpstr>PowerPoint 演示文稿</vt:lpstr>
      <vt:lpstr>PowerPoint 演示文稿</vt:lpstr>
      <vt:lpstr>Một số công trình kiến trúc thời Lê</vt:lpstr>
      <vt:lpstr>Một số công trình kiến trúc thời Lê</vt:lpstr>
      <vt:lpstr>PowerPoint 演示文稿</vt:lpstr>
      <vt:lpstr>Một số công trình kiến trúc thời Lê</vt:lpstr>
      <vt:lpstr>Một số công trình kiến trúc thời Lê</vt:lpstr>
      <vt:lpstr>PowerPoint 演示文稿</vt:lpstr>
      <vt:lpstr>Một số chạm khắc trang trí thời Lê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ACER</dc:creator>
  <cp:lastModifiedBy>google1591310069</cp:lastModifiedBy>
  <cp:revision>8</cp:revision>
  <dcterms:created xsi:type="dcterms:W3CDTF">2021-09-19T23:52:00Z</dcterms:created>
  <dcterms:modified xsi:type="dcterms:W3CDTF">2021-09-22T08:23:28Z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52B9B42DB910455087D6D392CBC4125E</vt:lpwstr>
  </property>
  <property fmtid="{D5CDD505-2E9C-101B-9397-08002B2CF9AE}" pid="3" name="KSOProductBuildVer">
    <vt:lpwstr>1033-11.2.0.10296</vt:lpwstr>
  </property>
</Properties>
</file>